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76" r:id="rId2"/>
    <p:sldId id="620" r:id="rId3"/>
    <p:sldId id="541" r:id="rId4"/>
    <p:sldId id="555" r:id="rId5"/>
    <p:sldId id="556" r:id="rId6"/>
    <p:sldId id="543" r:id="rId7"/>
    <p:sldId id="544" r:id="rId8"/>
    <p:sldId id="545" r:id="rId9"/>
    <p:sldId id="546" r:id="rId10"/>
    <p:sldId id="547" r:id="rId11"/>
    <p:sldId id="605" r:id="rId12"/>
    <p:sldId id="552" r:id="rId13"/>
    <p:sldId id="553" r:id="rId14"/>
    <p:sldId id="551" r:id="rId15"/>
    <p:sldId id="559" r:id="rId16"/>
    <p:sldId id="607" r:id="rId17"/>
    <p:sldId id="584" r:id="rId18"/>
    <p:sldId id="562" r:id="rId19"/>
    <p:sldId id="560" r:id="rId20"/>
    <p:sldId id="561" r:id="rId21"/>
    <p:sldId id="608" r:id="rId22"/>
    <p:sldId id="609" r:id="rId23"/>
    <p:sldId id="610" r:id="rId24"/>
    <p:sldId id="611" r:id="rId25"/>
    <p:sldId id="617" r:id="rId26"/>
    <p:sldId id="616" r:id="rId27"/>
    <p:sldId id="618" r:id="rId28"/>
    <p:sldId id="619" r:id="rId29"/>
    <p:sldId id="32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5D8"/>
    <a:srgbClr val="0000FF"/>
    <a:srgbClr val="00FF00"/>
    <a:srgbClr val="4AA636"/>
    <a:srgbClr val="5632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0" autoAdjust="0"/>
    <p:restoredTop sz="80866" autoAdjust="0"/>
  </p:normalViewPr>
  <p:slideViewPr>
    <p:cSldViewPr snapToObjects="1">
      <p:cViewPr>
        <p:scale>
          <a:sx n="75" d="100"/>
          <a:sy n="75" d="100"/>
        </p:scale>
        <p:origin x="-65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C73C69-CB0B-2C41-8048-C0E68431F1CE}" type="datetimeFigureOut">
              <a:rPr lang="en-US" smtClean="0"/>
              <a:pPr/>
              <a:t>1/23/17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9B3795-7204-874C-982D-F8E7D55D0C3F}" type="slidenum">
              <a:rPr lang="en-US" smtClean="0"/>
              <a:pPr/>
              <a:t>‹#›</a:t>
            </a:fld>
            <a:endParaRPr lang="en-US"/>
          </a:p>
        </p:txBody>
      </p:sp>
    </p:spTree>
    <p:extLst>
      <p:ext uri="{BB962C8B-B14F-4D97-AF65-F5344CB8AC3E}">
        <p14:creationId xmlns:p14="http://schemas.microsoft.com/office/powerpoint/2010/main" val="11600285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these parameters create a geometric looking display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project by Peter Cho uses</a:t>
            </a:r>
            <a:r>
              <a:rPr lang="en-US" baseline="0" dirty="0" smtClean="0"/>
              <a:t> degrees of a circle to create this very simple geometric typeface</a:t>
            </a:r>
            <a:r>
              <a:rPr lang="en-US" dirty="0" smtClean="0"/>
              <a:t>. Each letter is generated with only 2 arcs, and the entire typeface is derived from twenty-six groups of only ten numbers.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a project from the Aesthetics and Computation Group at MIT. It’s called “Robotic Arm as Typeface”, and that’s exactly what it is. A typeface made up of a single, moving robotic arm.</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when it comes to outline based type, we start to get into more abstract type that is not necessarily meant to be very legible. </a:t>
            </a:r>
            <a:r>
              <a:rPr lang="en-US" dirty="0" smtClean="0"/>
              <a:t>This is a showcase of final projects from a class at</a:t>
            </a:r>
            <a:r>
              <a:rPr lang="en-US" baseline="0" dirty="0" smtClean="0"/>
              <a:t> a German University</a:t>
            </a:r>
            <a:r>
              <a:rPr lang="en-US" dirty="0" smtClean="0"/>
              <a:t> on generative typography. They</a:t>
            </a:r>
            <a:r>
              <a:rPr lang="en-US" baseline="0" dirty="0" smtClean="0"/>
              <a:t> are </a:t>
            </a:r>
            <a:r>
              <a:rPr lang="en-US" baseline="0" dirty="0" err="1" smtClean="0"/>
              <a:t>acutally</a:t>
            </a:r>
            <a:r>
              <a:rPr lang="en-US" baseline="0" dirty="0" smtClean="0"/>
              <a:t> using the </a:t>
            </a:r>
            <a:r>
              <a:rPr lang="en-US" baseline="0" dirty="0" err="1" smtClean="0"/>
              <a:t>Geomerative</a:t>
            </a:r>
            <a:r>
              <a:rPr lang="en-US" baseline="0" dirty="0" smtClean="0"/>
              <a:t> library and Processing to find the outlines of a existing typeface and modify it further.</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Here’s a project combining data and typography. “Growing Data” from 2008.</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 project I worked on called Type Galapagos that uses an evolutionary</a:t>
            </a:r>
            <a:r>
              <a:rPr lang="en-US" baseline="0" dirty="0" smtClean="0"/>
              <a:t> algorithm to generate letterforms based on genetics.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Andy </a:t>
            </a:r>
            <a:r>
              <a:rPr lang="en-US" dirty="0" err="1" smtClean="0"/>
              <a:t>Clymers</a:t>
            </a:r>
            <a:r>
              <a:rPr lang="en-US" dirty="0" smtClean="0"/>
              <a:t> font face that changes the parameters of a letterform</a:t>
            </a:r>
            <a:r>
              <a:rPr lang="en-US" baseline="0" dirty="0" smtClean="0"/>
              <a:t> based on opening his eyes and mouth as well as tilting his head from side to side.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Of course there’s </a:t>
            </a:r>
            <a:r>
              <a:rPr lang="en-US" dirty="0" err="1" smtClean="0"/>
              <a:t>Karsten</a:t>
            </a:r>
            <a:r>
              <a:rPr lang="en-US" dirty="0" smtClean="0"/>
              <a:t> </a:t>
            </a:r>
            <a:r>
              <a:rPr lang="en-US" dirty="0" err="1" smtClean="0"/>
              <a:t>Schmidts</a:t>
            </a:r>
            <a:r>
              <a:rPr lang="en-US" dirty="0" smtClean="0"/>
              <a:t> evolutionary typeface, that he programmed and 3D printed for “Print” magazine.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Heres</a:t>
            </a:r>
            <a:r>
              <a:rPr lang="en-US" dirty="0" smtClean="0"/>
              <a:t> one</a:t>
            </a:r>
            <a:r>
              <a:rPr lang="en-US" baseline="0" dirty="0" smtClean="0"/>
              <a:t> of the first sketches </a:t>
            </a:r>
            <a:r>
              <a:rPr lang="en-US" dirty="0" err="1" smtClean="0"/>
              <a:t>Karsten</a:t>
            </a:r>
            <a:r>
              <a:rPr lang="en-US" dirty="0" smtClean="0"/>
              <a:t> created.</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Processing is the framework</a:t>
            </a:r>
            <a:r>
              <a:rPr lang="en-US" baseline="0" dirty="0" smtClean="0"/>
              <a:t> we will be using for this class. It uses a object oriented programming language called Java. It is created by two MIT Media Lab alums, Casey </a:t>
            </a:r>
            <a:r>
              <a:rPr lang="en-US" baseline="0" dirty="0" err="1" smtClean="0"/>
              <a:t>Reas</a:t>
            </a:r>
            <a:r>
              <a:rPr lang="en-US" baseline="0" dirty="0" smtClean="0"/>
              <a:t> and Ben Fry. Casey and Ben created Processing specifically with visual artists and designers in mind, which makes it a great framework for visual learners who are interested in learning more about code.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textbook</a:t>
            </a:r>
            <a:r>
              <a:rPr lang="en-US" baseline="0" dirty="0" smtClean="0"/>
              <a:t> we will be using for this class. It is also written by Casey and Ben and uses a lot of visual examples to help you see what is actually going on with the code.</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a number of amazing books out there on Processing.</a:t>
            </a:r>
            <a:r>
              <a:rPr lang="en-US" baseline="0" dirty="0" smtClean="0"/>
              <a:t> These are my three favorites. Learning Processing was written by Dan </a:t>
            </a:r>
            <a:r>
              <a:rPr lang="en-US" baseline="0" dirty="0" err="1" smtClean="0"/>
              <a:t>Shiffman</a:t>
            </a:r>
            <a:r>
              <a:rPr lang="en-US" baseline="0" dirty="0" smtClean="0"/>
              <a:t> who is a major contributor to the Processing framework as well as the person who taught me how to code. Generative Design is a beautiful book that is similar to Casey and Bens and uses a lot of visuals to help explain what is going on in the code. And if you are interested in replicating Nature with code I highly recommend </a:t>
            </a:r>
            <a:r>
              <a:rPr lang="en-US" baseline="0" dirty="0" err="1" smtClean="0"/>
              <a:t>Shiffmans</a:t>
            </a:r>
            <a:r>
              <a:rPr lang="en-US" baseline="0" dirty="0" smtClean="0"/>
              <a:t> Nature of Code book, this book is actually free online at </a:t>
            </a:r>
            <a:r>
              <a:rPr lang="en-US" baseline="0" dirty="0" err="1" smtClean="0"/>
              <a:t>natureofcode.com</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is actually</a:t>
            </a:r>
            <a:r>
              <a:rPr lang="en-US" baseline="0" dirty="0" smtClean="0"/>
              <a:t> a really great quote in the Generative Design book that kind of sums up what I think the future of design is.</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why use Processing</a:t>
            </a:r>
            <a:r>
              <a:rPr lang="en-US" baseline="0" dirty="0" smtClean="0"/>
              <a:t> over a tool that you might be more familiar with like Adobe Illustrator. Any software you use has limitations based on what the programmers included. With Processing or something similar you can create custom functions, algorithms, graphic user interfaces and even create your own custom software for your specific needs. On top of that its also free.</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again one of the great things about using Processing is the large list of already created functions. If you want to draw a rectangle you just use the </a:t>
            </a:r>
            <a:r>
              <a:rPr lang="en-US" baseline="0" dirty="0" err="1" smtClean="0"/>
              <a:t>rect</a:t>
            </a:r>
            <a:r>
              <a:rPr lang="en-US" baseline="0" dirty="0" smtClean="0"/>
              <a:t>() function, if you want to draw a circle you use the ellipse() function and if you want to draw a more complex shape you use the vertex() function. But there are many more functions to choose from.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 top of all the functions included with</a:t>
            </a:r>
            <a:r>
              <a:rPr lang="en-US" baseline="0" dirty="0" smtClean="0"/>
              <a:t> Processing there are a number of third party libraries that allow you to increase the number of functions you can reference. The PDF export library has functions for outputting vector PDFs from Processing, the Minim library allows you to work with audio input and output, the </a:t>
            </a:r>
            <a:r>
              <a:rPr lang="en-US" baseline="0" dirty="0" err="1" smtClean="0"/>
              <a:t>Geomerative</a:t>
            </a:r>
            <a:r>
              <a:rPr lang="en-US" baseline="0" dirty="0" smtClean="0"/>
              <a:t> library has functions for manipulating typography and box2d is a physics library that was actually used for Angry Birds.</a:t>
            </a: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D9B3795-7204-874C-982D-F8E7D55D0C3F}"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of the first fonts</a:t>
            </a:r>
            <a:r>
              <a:rPr lang="en-US" baseline="0" dirty="0" smtClean="0"/>
              <a:t> </a:t>
            </a:r>
            <a:r>
              <a:rPr lang="en-US" dirty="0" smtClean="0"/>
              <a:t>to focus on a variable set of related shapes was the </a:t>
            </a:r>
            <a:r>
              <a:rPr lang="en-US" dirty="0" err="1" smtClean="0"/>
              <a:t>Univers</a:t>
            </a:r>
            <a:r>
              <a:rPr lang="en-US" dirty="0" smtClean="0"/>
              <a:t> typeface by Adrian </a:t>
            </a:r>
            <a:r>
              <a:rPr lang="en-US" dirty="0" err="1" smtClean="0"/>
              <a:t>Frutiger</a:t>
            </a:r>
            <a:r>
              <a:rPr lang="en-US" dirty="0" smtClean="0"/>
              <a:t>. Made in 1954, </a:t>
            </a:r>
            <a:r>
              <a:rPr lang="en-US" dirty="0" err="1" smtClean="0"/>
              <a:t>Frutigers</a:t>
            </a:r>
            <a:r>
              <a:rPr lang="en-US" dirty="0" smtClean="0"/>
              <a:t> approach to the design of </a:t>
            </a:r>
            <a:r>
              <a:rPr lang="en-US" dirty="0" err="1" smtClean="0"/>
              <a:t>Univers</a:t>
            </a:r>
            <a:r>
              <a:rPr lang="en-US" dirty="0" smtClean="0"/>
              <a:t> was drastically different than that of others fonts: Instead of focusing on the relation between the letters of the same weight, he focused on creating a system of inter-related weights that would function well against each other.</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 dynamic typeface made for the small film studio “Lava Films”. The company is based on the concept of natural disasters: Things moving to non-anticipated places. The type designers used that theme when designing</a:t>
            </a:r>
            <a:r>
              <a:rPr lang="en-US" baseline="0" dirty="0" smtClean="0"/>
              <a:t> Lava Sans for them.</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also very much</a:t>
            </a:r>
            <a:r>
              <a:rPr lang="en-US" baseline="0" dirty="0" smtClean="0"/>
              <a:t> a type system. There are about 15 options for each letter and you never know which you will get. </a:t>
            </a:r>
            <a:r>
              <a:rPr lang="en-US" dirty="0" smtClean="0"/>
              <a:t>Although this is all done by hand, not programmatically.</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Created in 1977 by Donald Knuth for the typesetting of his series of books, The Art of Computer Programming, </a:t>
            </a:r>
            <a:r>
              <a:rPr lang="en-US" dirty="0" err="1" smtClean="0"/>
              <a:t>MetaFont</a:t>
            </a:r>
            <a:r>
              <a:rPr lang="en-US" dirty="0" smtClean="0"/>
              <a:t> was possibly the world’s first rule-based</a:t>
            </a:r>
            <a:r>
              <a:rPr lang="en-US" baseline="0" dirty="0" smtClean="0"/>
              <a:t> </a:t>
            </a:r>
            <a:r>
              <a:rPr lang="en-US" dirty="0" smtClean="0"/>
              <a:t>typeface. Most fonts are created by designing the outline of the font. When a typeface has to be created in different weights, you cannot just “grow” or “shrink” this outline computationally. A designer has to sit and create new outlines by hand. </a:t>
            </a:r>
            <a:r>
              <a:rPr lang="en-US" dirty="0" err="1" smtClean="0"/>
              <a:t>MetaFont</a:t>
            </a:r>
            <a:r>
              <a:rPr lang="en-US" dirty="0" smtClean="0"/>
              <a:t> takes a drastically new approach. Instead of being described by its outline, this font is represented by a series of variables inspired by handwriting: Pen, Weight, Slant, </a:t>
            </a:r>
            <a:r>
              <a:rPr lang="en-US" dirty="0" err="1" smtClean="0"/>
              <a:t>Superness</a:t>
            </a:r>
            <a:r>
              <a:rPr lang="en-US" baseline="0" dirty="0" smtClean="0"/>
              <a:t> and </a:t>
            </a:r>
            <a:r>
              <a:rPr lang="en-US" dirty="0" err="1" smtClean="0"/>
              <a:t>Curlyness</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By manipulating these variables you can create very different styles of the </a:t>
            </a:r>
            <a:r>
              <a:rPr lang="en-US" dirty="0" err="1" smtClean="0"/>
              <a:t>MetaFont</a:t>
            </a:r>
            <a:r>
              <a:rPr lang="en-US" dirty="0" smtClean="0"/>
              <a:t>.</a:t>
            </a:r>
            <a:r>
              <a:rPr lang="en-US" baseline="0" dirty="0" smtClean="0"/>
              <a:t> These parameters create a neo-grotesque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parameters create a script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These parameters create a simple slab serif typeface.</a:t>
            </a:r>
            <a:endParaRPr lang="en-US" dirty="0"/>
          </a:p>
        </p:txBody>
      </p:sp>
      <p:sp>
        <p:nvSpPr>
          <p:cNvPr id="4" name="Slide Number Placeholder 3"/>
          <p:cNvSpPr>
            <a:spLocks noGrp="1"/>
          </p:cNvSpPr>
          <p:nvPr>
            <p:ph type="sldNum" sz="quarter" idx="10"/>
          </p:nvPr>
        </p:nvSpPr>
        <p:spPr/>
        <p:txBody>
          <a:bodyPr/>
          <a:lstStyle/>
          <a:p>
            <a:fld id="{6D9B3795-7204-874C-982D-F8E7D55D0C3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D7A5E1-4FC1-5F48-993D-9B31B158FEE7}" type="datetimeFigureOut">
              <a:rPr lang="en-US" smtClean="0"/>
              <a:pPr/>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D7A5E1-4FC1-5F48-993D-9B31B158FEE7}" type="datetimeFigureOut">
              <a:rPr lang="en-US" smtClean="0"/>
              <a:pPr/>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D7A5E1-4FC1-5F48-993D-9B31B158FEE7}" type="datetimeFigureOut">
              <a:rPr lang="en-US" smtClean="0"/>
              <a:pPr/>
              <a:t>1/23/17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D7A5E1-4FC1-5F48-993D-9B31B158FEE7}" type="datetimeFigureOut">
              <a:rPr lang="en-US" smtClean="0"/>
              <a:pPr/>
              <a:t>1/23/17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7A5E1-4FC1-5F48-993D-9B31B158FEE7}" type="datetimeFigureOut">
              <a:rPr lang="en-US" smtClean="0"/>
              <a:pPr/>
              <a:t>1/23/17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7A5E1-4FC1-5F48-993D-9B31B158FEE7}" type="datetimeFigureOut">
              <a:rPr lang="en-US" smtClean="0"/>
              <a:pPr/>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7A5E1-4FC1-5F48-993D-9B31B158FEE7}" type="datetimeFigureOut">
              <a:rPr lang="en-US" smtClean="0"/>
              <a:pPr/>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11D48C-3AEC-194A-A887-9AC3104150B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7A5E1-4FC1-5F48-993D-9B31B158FEE7}" type="datetimeFigureOut">
              <a:rPr lang="en-US" smtClean="0"/>
              <a:pPr/>
              <a:t>1/23/17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1D48C-3AEC-194A-A887-9AC3104150B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hyperlink" Target="mailto:http://www.metaflop.com/modulator%23http://www.metaflop.com/modulator" TargetMode="External"/><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4.png"/><Relationship Id="rId1" Type="http://schemas.microsoft.com/office/2007/relationships/media" Target="../media/media1.mov"/><Relationship Id="rId2" Type="http://schemas.openxmlformats.org/officeDocument/2006/relationships/video" Target="../media/media1.mov"/></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19.png"/><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22.png"/><Relationship Id="rId1" Type="http://schemas.microsoft.com/office/2007/relationships/media" Target="../media/media3.mp4"/><Relationship Id="rId2" Type="http://schemas.openxmlformats.org/officeDocument/2006/relationships/video" Target="../media/media3.mp4"/></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914400" y="533400"/>
            <a:ext cx="6096000" cy="1514261"/>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Generative Type</a:t>
            </a:r>
            <a:endParaRPr lang="en-US" sz="4800" b="1" dirty="0">
              <a:solidFill>
                <a:schemeClr val="bg1"/>
              </a:solidFill>
              <a:latin typeface="Helvetica"/>
              <a:cs typeface="Helvetica"/>
            </a:endParaRPr>
          </a:p>
          <a:p>
            <a:pPr>
              <a:lnSpc>
                <a:spcPct val="130000"/>
              </a:lnSpc>
            </a:pPr>
            <a:r>
              <a:rPr lang="en-US" sz="2400" dirty="0" smtClean="0">
                <a:solidFill>
                  <a:schemeClr val="bg1"/>
                </a:solidFill>
                <a:latin typeface="Helvetica Light"/>
                <a:cs typeface="Helvetica Light"/>
              </a:rPr>
              <a:t>Danne </a:t>
            </a:r>
            <a:r>
              <a:rPr lang="en-US" sz="2400" dirty="0" smtClean="0">
                <a:solidFill>
                  <a:schemeClr val="bg1"/>
                </a:solidFill>
                <a:latin typeface="Helvetica Light"/>
                <a:cs typeface="Helvetica Light"/>
              </a:rPr>
              <a:t>Woo</a:t>
            </a:r>
            <a:endParaRPr lang="en-US" sz="2400" dirty="0" smtClean="0">
              <a:solidFill>
                <a:schemeClr val="bg1"/>
              </a:solidFill>
              <a:latin typeface="Helvetica Light"/>
              <a:cs typeface="Helvetica Light"/>
            </a:endParaRPr>
          </a:p>
        </p:txBody>
      </p:sp>
      <p:sp>
        <p:nvSpPr>
          <p:cNvPr id="5" name="TextBox 4"/>
          <p:cNvSpPr txBox="1"/>
          <p:nvPr/>
        </p:nvSpPr>
        <p:spPr>
          <a:xfrm>
            <a:off x="914400" y="5350057"/>
            <a:ext cx="6096000" cy="641714"/>
          </a:xfrm>
          <a:prstGeom prst="rect">
            <a:avLst/>
          </a:prstGeom>
          <a:noFill/>
        </p:spPr>
        <p:txBody>
          <a:bodyPr wrap="square" rtlCol="0">
            <a:spAutoFit/>
          </a:bodyPr>
          <a:lstStyle/>
          <a:p>
            <a:pPr>
              <a:lnSpc>
                <a:spcPct val="130000"/>
              </a:lnSpc>
            </a:pPr>
            <a:r>
              <a:rPr lang="en-US" sz="1400" dirty="0" smtClean="0">
                <a:solidFill>
                  <a:schemeClr val="bg1"/>
                </a:solidFill>
                <a:latin typeface="Helvetica"/>
                <a:cs typeface="Helvetica"/>
              </a:rPr>
              <a:t>Email: </a:t>
            </a:r>
            <a:r>
              <a:rPr lang="en-US" sz="1400" dirty="0" err="1" smtClean="0">
                <a:solidFill>
                  <a:schemeClr val="bg1"/>
                </a:solidFill>
                <a:latin typeface="Helvetica"/>
                <a:cs typeface="Helvetica"/>
              </a:rPr>
              <a:t>danne@dannewoo.com</a:t>
            </a:r>
            <a:endParaRPr lang="en-US" sz="1400" dirty="0" smtClean="0">
              <a:solidFill>
                <a:schemeClr val="bg1"/>
              </a:solidFill>
              <a:latin typeface="Helvetica"/>
              <a:cs typeface="Helvetica"/>
            </a:endParaRPr>
          </a:p>
          <a:p>
            <a:pPr>
              <a:lnSpc>
                <a:spcPct val="130000"/>
              </a:lnSpc>
            </a:pPr>
            <a:r>
              <a:rPr lang="en-US" sz="1400" dirty="0" smtClean="0">
                <a:solidFill>
                  <a:schemeClr val="bg1"/>
                </a:solidFill>
                <a:latin typeface="Helvetica"/>
                <a:cs typeface="Helvetica"/>
              </a:rPr>
              <a:t>Twitter: @</a:t>
            </a:r>
            <a:r>
              <a:rPr lang="en-US" sz="1400" dirty="0" err="1" smtClean="0">
                <a:solidFill>
                  <a:schemeClr val="bg1"/>
                </a:solidFill>
                <a:latin typeface="Helvetica"/>
                <a:cs typeface="Helvetica"/>
              </a:rPr>
              <a:t>dannewoo</a:t>
            </a:r>
            <a:endParaRPr lang="en-US" sz="1400" dirty="0">
              <a:solidFill>
                <a:schemeClr val="bg1"/>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824" y="1707190"/>
            <a:ext cx="6762552" cy="5150810"/>
          </a:xfrm>
          <a:prstGeom prst="rect">
            <a:avLst/>
          </a:prstGeom>
        </p:spPr>
      </p:pic>
    </p:spTree>
    <p:extLst>
      <p:ext uri="{BB962C8B-B14F-4D97-AF65-F5344CB8AC3E}">
        <p14:creationId xmlns:p14="http://schemas.microsoft.com/office/powerpoint/2010/main" val="283482248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MetaFlop</a:t>
            </a:r>
            <a:endParaRPr lang="en-US" sz="2100" dirty="0" smtClean="0">
              <a:solidFill>
                <a:schemeClr val="bg1"/>
              </a:solidFill>
              <a:latin typeface="Helvetica"/>
              <a:cs typeface="Helvetica"/>
            </a:endParaRPr>
          </a:p>
        </p:txBody>
      </p:sp>
      <p:pic>
        <p:nvPicPr>
          <p:cNvPr id="7" name="Picture 6" descr="Screen Shot 2015-03-04 at 10.48.53 A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36" y="1524000"/>
            <a:ext cx="8312728" cy="5285031"/>
          </a:xfrm>
          <a:prstGeom prst="rect">
            <a:avLst/>
          </a:prstGeom>
        </p:spPr>
      </p:pic>
    </p:spTree>
    <p:extLst>
      <p:ext uri="{BB962C8B-B14F-4D97-AF65-F5344CB8AC3E}">
        <p14:creationId xmlns:p14="http://schemas.microsoft.com/office/powerpoint/2010/main" val="17741368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err="1" smtClean="0">
                <a:solidFill>
                  <a:schemeClr val="bg1"/>
                </a:solidFill>
                <a:latin typeface="Helvetica"/>
                <a:cs typeface="Helvetica"/>
              </a:rPr>
              <a:t>int</a:t>
            </a:r>
            <a:r>
              <a:rPr lang="en-US" sz="2100" dirty="0" smtClean="0">
                <a:solidFill>
                  <a:schemeClr val="bg1"/>
                </a:solidFill>
                <a:latin typeface="Helvetica"/>
                <a:cs typeface="Helvetica"/>
              </a:rPr>
              <a:t> [] [] alphabet = { }</a:t>
            </a:r>
          </a:p>
        </p:txBody>
      </p:sp>
      <p:pic>
        <p:nvPicPr>
          <p:cNvPr id="3" name="Picture 2" descr="CreativeCodes86_small-c767749a30329aa7c30f2af2fd7808f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219200"/>
            <a:ext cx="4495800" cy="5252591"/>
          </a:xfrm>
          <a:prstGeom prst="rect">
            <a:avLst/>
          </a:prstGeom>
        </p:spPr>
      </p:pic>
    </p:spTree>
    <p:extLst>
      <p:ext uri="{BB962C8B-B14F-4D97-AF65-F5344CB8AC3E}">
        <p14:creationId xmlns:p14="http://schemas.microsoft.com/office/powerpoint/2010/main" val="3610735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smtClean="0">
                <a:solidFill>
                  <a:schemeClr val="bg1"/>
                </a:solidFill>
                <a:latin typeface="Helvetica"/>
                <a:cs typeface="Helvetica"/>
              </a:rPr>
              <a:t>Robotic Arm as Typeface</a:t>
            </a:r>
          </a:p>
        </p:txBody>
      </p:sp>
      <p:pic>
        <p:nvPicPr>
          <p:cNvPr id="2" name="Picture 1" descr="CreativeCodes93_small-9ce15b5160742a6c05d96f56fb040d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76732"/>
            <a:ext cx="4075635" cy="5352668"/>
          </a:xfrm>
          <a:prstGeom prst="rect">
            <a:avLst/>
          </a:prstGeom>
        </p:spPr>
      </p:pic>
    </p:spTree>
    <p:extLst>
      <p:ext uri="{BB962C8B-B14F-4D97-AF65-F5344CB8AC3E}">
        <p14:creationId xmlns:p14="http://schemas.microsoft.com/office/powerpoint/2010/main" val="20497764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Outline Based</a:t>
            </a:r>
          </a:p>
          <a:p>
            <a:pPr>
              <a:lnSpc>
                <a:spcPct val="130000"/>
              </a:lnSpc>
            </a:pPr>
            <a:r>
              <a:rPr lang="en-US" sz="2100" dirty="0" smtClean="0">
                <a:solidFill>
                  <a:schemeClr val="bg1"/>
                </a:solidFill>
                <a:latin typeface="Helvetica"/>
                <a:cs typeface="Helvetica"/>
              </a:rPr>
              <a:t>Generative </a:t>
            </a:r>
            <a:r>
              <a:rPr lang="en-US" sz="2100" dirty="0" err="1" smtClean="0">
                <a:solidFill>
                  <a:schemeClr val="bg1"/>
                </a:solidFill>
                <a:latin typeface="Helvetica"/>
                <a:cs typeface="Helvetica"/>
              </a:rPr>
              <a:t>Typografie</a:t>
            </a:r>
            <a:r>
              <a:rPr lang="en-US" sz="2100" dirty="0">
                <a:solidFill>
                  <a:schemeClr val="bg1"/>
                </a:solidFill>
                <a:latin typeface="Helvetica"/>
                <a:cs typeface="Helvetica"/>
              </a:rPr>
              <a:t> (http://generative-</a:t>
            </a:r>
            <a:r>
              <a:rPr lang="en-US" sz="2100" dirty="0" err="1">
                <a:solidFill>
                  <a:schemeClr val="bg1"/>
                </a:solidFill>
                <a:latin typeface="Helvetica"/>
                <a:cs typeface="Helvetica"/>
              </a:rPr>
              <a:t>typografie.de</a:t>
            </a:r>
            <a:r>
              <a:rPr lang="en-US" sz="2100" dirty="0" smtClean="0">
                <a:solidFill>
                  <a:schemeClr val="bg1"/>
                </a:solidFill>
                <a:latin typeface="Helvetica"/>
                <a:cs typeface="Helvetica"/>
              </a:rPr>
              <a:t>/)</a:t>
            </a:r>
          </a:p>
        </p:txBody>
      </p:sp>
      <p:pic>
        <p:nvPicPr>
          <p:cNvPr id="2" name="Picture 1" descr="GenerativeGes73_small-c8cf28be05486f25bd14525f5e21b9f7.jpg"/>
          <p:cNvPicPr>
            <a:picLocks noChangeAspect="1"/>
          </p:cNvPicPr>
          <p:nvPr/>
        </p:nvPicPr>
        <p:blipFill rotWithShape="1">
          <a:blip r:embed="rId3">
            <a:extLst>
              <a:ext uri="{28A0092B-C50C-407E-A947-70E740481C1C}">
                <a14:useLocalDpi xmlns:a14="http://schemas.microsoft.com/office/drawing/2010/main" val="0"/>
              </a:ext>
            </a:extLst>
          </a:blip>
          <a:srcRect b="46502"/>
          <a:stretch/>
        </p:blipFill>
        <p:spPr>
          <a:xfrm>
            <a:off x="965710" y="1528162"/>
            <a:ext cx="7228546" cy="5207726"/>
          </a:xfrm>
          <a:prstGeom prst="rect">
            <a:avLst/>
          </a:prstGeom>
        </p:spPr>
      </p:pic>
    </p:spTree>
    <p:extLst>
      <p:ext uri="{BB962C8B-B14F-4D97-AF65-F5344CB8AC3E}">
        <p14:creationId xmlns:p14="http://schemas.microsoft.com/office/powerpoint/2010/main" val="25883272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r>
              <a:rPr lang="en-US" sz="2100" dirty="0" smtClean="0">
                <a:solidFill>
                  <a:schemeClr val="bg1"/>
                </a:solidFill>
                <a:latin typeface="Helvetica"/>
                <a:cs typeface="Helvetica"/>
              </a:rPr>
              <a:t>Growing Data</a:t>
            </a:r>
          </a:p>
        </p:txBody>
      </p:sp>
      <p:pic>
        <p:nvPicPr>
          <p:cNvPr id="2" name="Picture 1" descr="GenerativeGes77_small-83d57192f9c9c4ac86687d79110a919f.jpg"/>
          <p:cNvPicPr>
            <a:picLocks noChangeAspect="1"/>
          </p:cNvPicPr>
          <p:nvPr/>
        </p:nvPicPr>
        <p:blipFill rotWithShape="1">
          <a:blip r:embed="rId3">
            <a:extLst>
              <a:ext uri="{28A0092B-C50C-407E-A947-70E740481C1C}">
                <a14:useLocalDpi xmlns:a14="http://schemas.microsoft.com/office/drawing/2010/main" val="0"/>
              </a:ext>
            </a:extLst>
          </a:blip>
          <a:srcRect b="50823"/>
          <a:stretch/>
        </p:blipFill>
        <p:spPr>
          <a:xfrm>
            <a:off x="1100667" y="1533805"/>
            <a:ext cx="7109178" cy="5005218"/>
          </a:xfrm>
          <a:prstGeom prst="rect">
            <a:avLst/>
          </a:prstGeom>
        </p:spPr>
      </p:pic>
    </p:spTree>
    <p:extLst>
      <p:ext uri="{BB962C8B-B14F-4D97-AF65-F5344CB8AC3E}">
        <p14:creationId xmlns:p14="http://schemas.microsoft.com/office/powerpoint/2010/main" val="2505656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typegalapago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57200"/>
            <a:ext cx="9144000" cy="5715000"/>
          </a:xfrm>
          <a:prstGeom prst="rect">
            <a:avLst/>
          </a:prstGeom>
        </p:spPr>
      </p:pic>
    </p:spTree>
    <p:extLst>
      <p:ext uri="{BB962C8B-B14F-4D97-AF65-F5344CB8AC3E}">
        <p14:creationId xmlns:p14="http://schemas.microsoft.com/office/powerpoint/2010/main" val="291831428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pPr>
              <a:lnSpc>
                <a:spcPct val="130000"/>
              </a:lnSpc>
            </a:pPr>
            <a:r>
              <a:rPr lang="en-US" sz="2100" dirty="0" smtClean="0">
                <a:solidFill>
                  <a:schemeClr val="bg1"/>
                </a:solidFill>
                <a:latin typeface="Helvetica"/>
                <a:cs typeface="Helvetica"/>
              </a:rPr>
              <a:t>Type Galapagos</a:t>
            </a:r>
          </a:p>
        </p:txBody>
      </p:sp>
      <p:pic>
        <p:nvPicPr>
          <p:cNvPr id="8" name="Picture 7" descr="alpha_char-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186" y="1917615"/>
            <a:ext cx="2113705" cy="2959185"/>
          </a:xfrm>
          <a:prstGeom prst="rect">
            <a:avLst/>
          </a:prstGeom>
        </p:spPr>
      </p:pic>
      <p:pic>
        <p:nvPicPr>
          <p:cNvPr id="9" name="Picture 8" descr="alpha_char-1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162" y="1917615"/>
            <a:ext cx="2113705" cy="2959185"/>
          </a:xfrm>
          <a:prstGeom prst="rect">
            <a:avLst/>
          </a:prstGeom>
        </p:spPr>
      </p:pic>
      <p:pic>
        <p:nvPicPr>
          <p:cNvPr id="10" name="Picture 9" descr="alpha_char-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317" y="1917615"/>
            <a:ext cx="2113705" cy="2959185"/>
          </a:xfrm>
          <a:prstGeom prst="rect">
            <a:avLst/>
          </a:prstGeom>
        </p:spPr>
      </p:pic>
      <p:pic>
        <p:nvPicPr>
          <p:cNvPr id="11" name="Picture 10" descr="alpha_char-1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1697" y="1917615"/>
            <a:ext cx="2113703" cy="2959185"/>
          </a:xfrm>
          <a:prstGeom prst="rect">
            <a:avLst/>
          </a:prstGeom>
        </p:spPr>
      </p:pic>
    </p:spTree>
    <p:extLst>
      <p:ext uri="{BB962C8B-B14F-4D97-AF65-F5344CB8AC3E}">
        <p14:creationId xmlns:p14="http://schemas.microsoft.com/office/powerpoint/2010/main" val="32479952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01566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p:txBody>
      </p:sp>
      <p:pic>
        <p:nvPicPr>
          <p:cNvPr id="2" name="5812338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5400"/>
            <a:ext cx="9144000" cy="5143500"/>
          </a:xfrm>
          <a:prstGeom prst="rect">
            <a:avLst/>
          </a:prstGeom>
        </p:spPr>
      </p:pic>
    </p:spTree>
    <p:extLst>
      <p:ext uri="{BB962C8B-B14F-4D97-AF65-F5344CB8AC3E}">
        <p14:creationId xmlns:p14="http://schemas.microsoft.com/office/powerpoint/2010/main" val="69170947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Outline Based</a:t>
            </a:r>
          </a:p>
          <a:p>
            <a:r>
              <a:rPr lang="en-US" sz="2100" dirty="0" smtClean="0">
                <a:solidFill>
                  <a:schemeClr val="bg1"/>
                </a:solidFill>
                <a:latin typeface="Helvetica"/>
                <a:cs typeface="Helvetica"/>
              </a:rPr>
              <a:t>Type and Form, for Print Magazine</a:t>
            </a:r>
          </a:p>
        </p:txBody>
      </p:sp>
      <p:pic>
        <p:nvPicPr>
          <p:cNvPr id="3" name="Picture 2" descr="GenerativeGes135_small-e3b159a8f446f1bad29649b594ecb6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600200"/>
            <a:ext cx="3657600" cy="5193792"/>
          </a:xfrm>
          <a:prstGeom prst="rect">
            <a:avLst/>
          </a:prstGeom>
        </p:spPr>
      </p:pic>
      <p:pic>
        <p:nvPicPr>
          <p:cNvPr id="5" name="Picture 4" descr="DSCN0165.JPG"/>
          <p:cNvPicPr>
            <a:picLocks noChangeAspect="1"/>
          </p:cNvPicPr>
          <p:nvPr/>
        </p:nvPicPr>
        <p:blipFill rotWithShape="1">
          <a:blip r:embed="rId4">
            <a:extLst>
              <a:ext uri="{28A0092B-C50C-407E-A947-70E740481C1C}">
                <a14:useLocalDpi xmlns:a14="http://schemas.microsoft.com/office/drawing/2010/main" val="0"/>
              </a:ext>
            </a:extLst>
          </a:blip>
          <a:srcRect l="14044" r="14969"/>
          <a:stretch/>
        </p:blipFill>
        <p:spPr>
          <a:xfrm>
            <a:off x="762000" y="2133600"/>
            <a:ext cx="3461926" cy="3657600"/>
          </a:xfrm>
          <a:prstGeom prst="rect">
            <a:avLst/>
          </a:prstGeom>
        </p:spPr>
      </p:pic>
    </p:spTree>
    <p:extLst>
      <p:ext uri="{BB962C8B-B14F-4D97-AF65-F5344CB8AC3E}">
        <p14:creationId xmlns:p14="http://schemas.microsoft.com/office/powerpoint/2010/main" val="4728821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1066800" y="2209800"/>
            <a:ext cx="7010400" cy="1988237"/>
          </a:xfrm>
          <a:prstGeom prst="rect">
            <a:avLst/>
          </a:prstGeom>
          <a:noFill/>
        </p:spPr>
        <p:txBody>
          <a:bodyPr wrap="square" rtlCol="0">
            <a:spAutoFit/>
          </a:bodyPr>
          <a:lstStyle/>
          <a:p>
            <a:pPr algn="ctr">
              <a:lnSpc>
                <a:spcPct val="130000"/>
              </a:lnSpc>
            </a:pPr>
            <a:r>
              <a:rPr lang="en-US" sz="3200" dirty="0" err="1" smtClean="0">
                <a:solidFill>
                  <a:schemeClr val="bg1"/>
                </a:solidFill>
                <a:latin typeface="Helvetica"/>
                <a:cs typeface="Helvetica"/>
              </a:rPr>
              <a:t>Datavisual</a:t>
            </a:r>
            <a:endParaRPr lang="en-US" sz="3200" dirty="0" smtClean="0">
              <a:solidFill>
                <a:schemeClr val="bg1"/>
              </a:solidFill>
              <a:latin typeface="Helvetica"/>
              <a:cs typeface="Helvetica"/>
            </a:endParaRPr>
          </a:p>
          <a:p>
            <a:pPr algn="ctr">
              <a:lnSpc>
                <a:spcPct val="130000"/>
              </a:lnSpc>
            </a:pPr>
            <a:r>
              <a:rPr lang="en-US" sz="3200" dirty="0" smtClean="0">
                <a:solidFill>
                  <a:schemeClr val="bg1"/>
                </a:solidFill>
                <a:latin typeface="Helvetica"/>
                <a:cs typeface="Helvetica"/>
              </a:rPr>
              <a:t>Danne Woo Design</a:t>
            </a:r>
          </a:p>
          <a:p>
            <a:pPr algn="ctr">
              <a:lnSpc>
                <a:spcPct val="130000"/>
              </a:lnSpc>
            </a:pPr>
            <a:r>
              <a:rPr lang="en-US" sz="3200" dirty="0">
                <a:solidFill>
                  <a:schemeClr val="bg1"/>
                </a:solidFill>
                <a:latin typeface="Helvetica"/>
                <a:cs typeface="Helvetica"/>
              </a:rPr>
              <a:t>Queens </a:t>
            </a:r>
            <a:r>
              <a:rPr lang="en-US" sz="3200" dirty="0" smtClean="0">
                <a:solidFill>
                  <a:schemeClr val="bg1"/>
                </a:solidFill>
                <a:latin typeface="Helvetica"/>
                <a:cs typeface="Helvetica"/>
              </a:rPr>
              <a:t>College</a:t>
            </a:r>
            <a:endParaRPr lang="en-US" sz="3200" dirty="0">
              <a:solidFill>
                <a:schemeClr val="bg1"/>
              </a:solidFill>
              <a:latin typeface="Helvetica"/>
              <a:cs typeface="Helvetica"/>
            </a:endParaRPr>
          </a:p>
        </p:txBody>
      </p:sp>
    </p:spTree>
    <p:extLst>
      <p:ext uri="{BB962C8B-B14F-4D97-AF65-F5344CB8AC3E}">
        <p14:creationId xmlns:p14="http://schemas.microsoft.com/office/powerpoint/2010/main" val="14244675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2929423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38200"/>
            <a:ext cx="9144000" cy="5181600"/>
          </a:xfrm>
          <a:prstGeom prst="rect">
            <a:avLst/>
          </a:prstGeom>
        </p:spPr>
      </p:pic>
    </p:spTree>
    <p:extLst>
      <p:ext uri="{BB962C8B-B14F-4D97-AF65-F5344CB8AC3E}">
        <p14:creationId xmlns:p14="http://schemas.microsoft.com/office/powerpoint/2010/main" val="131397779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457200" y="152400"/>
            <a:ext cx="6096000" cy="1398844"/>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Processing</a:t>
            </a:r>
          </a:p>
          <a:p>
            <a:pPr>
              <a:lnSpc>
                <a:spcPct val="130000"/>
              </a:lnSpc>
            </a:pPr>
            <a:r>
              <a:rPr lang="en-US" b="1" dirty="0" err="1" smtClean="0">
                <a:solidFill>
                  <a:schemeClr val="bg1"/>
                </a:solidFill>
                <a:latin typeface="Helvetica"/>
                <a:cs typeface="Helvetica"/>
              </a:rPr>
              <a:t>www.processing.org</a:t>
            </a:r>
            <a:endParaRPr lang="en-US" b="1" dirty="0">
              <a:solidFill>
                <a:schemeClr val="bg1"/>
              </a:solidFill>
              <a:latin typeface="Helvetica"/>
              <a:cs typeface="Helvetica"/>
            </a:endParaRPr>
          </a:p>
        </p:txBody>
      </p:sp>
      <p:pic>
        <p:nvPicPr>
          <p:cNvPr id="2" name="Picture 1" descr="Screen Shot 2017-01-22 at 11.04.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093" y="762000"/>
            <a:ext cx="5358907" cy="6234545"/>
          </a:xfrm>
          <a:prstGeom prst="rect">
            <a:avLst/>
          </a:prstGeom>
        </p:spPr>
      </p:pic>
      <p:pic>
        <p:nvPicPr>
          <p:cNvPr id="8" name="Picture 7" descr="256px-Processing_Logo_Clipped.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438400"/>
            <a:ext cx="2220614" cy="2220614"/>
          </a:xfrm>
          <a:prstGeom prst="rect">
            <a:avLst/>
          </a:prstGeom>
        </p:spPr>
      </p:pic>
    </p:spTree>
    <p:extLst>
      <p:ext uri="{BB962C8B-B14F-4D97-AF65-F5344CB8AC3E}">
        <p14:creationId xmlns:p14="http://schemas.microsoft.com/office/powerpoint/2010/main" val="254009527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81-7MeNVIFL._SL1471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695" y="1498529"/>
            <a:ext cx="3595075" cy="4684105"/>
          </a:xfrm>
          <a:prstGeom prst="rect">
            <a:avLst/>
          </a:prstGeom>
        </p:spPr>
      </p:pic>
      <p:sp>
        <p:nvSpPr>
          <p:cNvPr id="8" name="TextBox 7"/>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Suggested Reading</a:t>
            </a:r>
          </a:p>
        </p:txBody>
      </p:sp>
    </p:spTree>
    <p:extLst>
      <p:ext uri="{BB962C8B-B14F-4D97-AF65-F5344CB8AC3E}">
        <p14:creationId xmlns:p14="http://schemas.microsoft.com/office/powerpoint/2010/main" val="40082240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51amp+lqry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749" y="1907822"/>
            <a:ext cx="2901085" cy="3581587"/>
          </a:xfrm>
          <a:prstGeom prst="rect">
            <a:avLst/>
          </a:prstGeom>
        </p:spPr>
      </p:pic>
      <p:pic>
        <p:nvPicPr>
          <p:cNvPr id="6" name="Picture 5" descr="51v4RHM5s8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3967" y="1905000"/>
            <a:ext cx="2580775" cy="3584409"/>
          </a:xfrm>
          <a:prstGeom prst="rect">
            <a:avLst/>
          </a:prstGeom>
        </p:spPr>
      </p:pic>
      <p:sp>
        <p:nvSpPr>
          <p:cNvPr id="7" name="TextBox 6"/>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Suggested Reading</a:t>
            </a:r>
          </a:p>
        </p:txBody>
      </p:sp>
      <p:pic>
        <p:nvPicPr>
          <p:cNvPr id="8" name="Picture 7" descr="51jXm1-1nk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660" y="1931571"/>
            <a:ext cx="2857620" cy="3519237"/>
          </a:xfrm>
          <a:prstGeom prst="rect">
            <a:avLst/>
          </a:prstGeom>
        </p:spPr>
      </p:pic>
    </p:spTree>
    <p:extLst>
      <p:ext uri="{BB962C8B-B14F-4D97-AF65-F5344CB8AC3E}">
        <p14:creationId xmlns:p14="http://schemas.microsoft.com/office/powerpoint/2010/main" val="17620940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905000" y="1752600"/>
            <a:ext cx="5486400" cy="3280898"/>
          </a:xfrm>
          <a:prstGeom prst="rect">
            <a:avLst/>
          </a:prstGeom>
          <a:noFill/>
        </p:spPr>
        <p:txBody>
          <a:bodyPr wrap="square" rtlCol="0">
            <a:spAutoFit/>
          </a:bodyPr>
          <a:lstStyle/>
          <a:p>
            <a:pPr>
              <a:lnSpc>
                <a:spcPct val="130000"/>
              </a:lnSpc>
            </a:pPr>
            <a:r>
              <a:rPr lang="en-US" sz="1600" dirty="0" smtClean="0">
                <a:solidFill>
                  <a:schemeClr val="bg1"/>
                </a:solidFill>
                <a:latin typeface="Helvetica"/>
                <a:cs typeface="Helvetica"/>
              </a:rPr>
              <a:t>“The possibilities of programming languages such as Processing will change the role of the designer. We are experiencing a paradigm shift in design that will lead to new realms of visual imagery. Knowledge of this change, however, has been somewhat inaccessible. Until now, designers have used the tools that programmers have developed for them, which has forced designers to adjust to their systems.”</a:t>
            </a:r>
          </a:p>
          <a:p>
            <a:pPr>
              <a:lnSpc>
                <a:spcPct val="130000"/>
              </a:lnSpc>
            </a:pPr>
            <a:endParaRPr lang="en-US" sz="1600" dirty="0">
              <a:solidFill>
                <a:schemeClr val="bg1"/>
              </a:solidFill>
              <a:latin typeface="Helvetica"/>
              <a:cs typeface="Helvetica"/>
            </a:endParaRPr>
          </a:p>
          <a:p>
            <a:pPr>
              <a:lnSpc>
                <a:spcPct val="130000"/>
              </a:lnSpc>
            </a:pPr>
            <a:r>
              <a:rPr lang="en-US" sz="1600" dirty="0" smtClean="0">
                <a:solidFill>
                  <a:schemeClr val="bg1"/>
                </a:solidFill>
                <a:latin typeface="Helvetica"/>
                <a:cs typeface="Helvetica"/>
              </a:rPr>
              <a:t>- Generative Design</a:t>
            </a:r>
          </a:p>
        </p:txBody>
      </p:sp>
    </p:spTree>
    <p:extLst>
      <p:ext uri="{BB962C8B-B14F-4D97-AF65-F5344CB8AC3E}">
        <p14:creationId xmlns:p14="http://schemas.microsoft.com/office/powerpoint/2010/main" val="30568306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57200" y="200378"/>
            <a:ext cx="73152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Why?</a:t>
            </a:r>
            <a:endParaRPr lang="en-US" sz="4800" b="1" dirty="0">
              <a:solidFill>
                <a:schemeClr val="bg1"/>
              </a:solidFill>
              <a:latin typeface="Helvetica"/>
              <a:cs typeface="Helvetica"/>
            </a:endParaRPr>
          </a:p>
        </p:txBody>
      </p:sp>
      <p:pic>
        <p:nvPicPr>
          <p:cNvPr id="2" name="Picture 1" descr="Adobe-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981200"/>
            <a:ext cx="1247649" cy="1492500"/>
          </a:xfrm>
          <a:prstGeom prst="rect">
            <a:avLst/>
          </a:prstGeom>
        </p:spPr>
      </p:pic>
      <p:pic>
        <p:nvPicPr>
          <p:cNvPr id="5" name="Picture 7" descr="1000px-Processing_Logo_Clippe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4425" y="2080169"/>
            <a:ext cx="1354138"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462326" y="3581400"/>
            <a:ext cx="1723549" cy="415498"/>
          </a:xfrm>
          <a:prstGeom prst="rect">
            <a:avLst/>
          </a:prstGeom>
          <a:noFill/>
        </p:spPr>
        <p:txBody>
          <a:bodyPr wrap="none">
            <a:spAutoFit/>
          </a:bodyPr>
          <a:lstStyle/>
          <a:p>
            <a:pPr algn="ctr" fontAlgn="auto">
              <a:lnSpc>
                <a:spcPct val="120000"/>
              </a:lnSpc>
              <a:spcBef>
                <a:spcPts val="0"/>
              </a:spcBef>
              <a:spcAft>
                <a:spcPts val="0"/>
              </a:spcAft>
              <a:defRPr/>
            </a:pPr>
            <a:r>
              <a:rPr lang="en-US" b="1" dirty="0" smtClean="0">
                <a:solidFill>
                  <a:schemeClr val="bg1"/>
                </a:solidFill>
                <a:latin typeface="+mn-lt"/>
                <a:ea typeface="+mn-ea"/>
                <a:cs typeface="+mn-cs"/>
              </a:rPr>
              <a:t>Limited </a:t>
            </a:r>
            <a:r>
              <a:rPr lang="en-US" b="1" dirty="0">
                <a:solidFill>
                  <a:schemeClr val="bg1"/>
                </a:solidFill>
                <a:latin typeface="+mn-lt"/>
                <a:ea typeface="+mn-ea"/>
                <a:cs typeface="+mn-cs"/>
              </a:rPr>
              <a:t>to Tools</a:t>
            </a:r>
            <a:endParaRPr lang="en-US" dirty="0">
              <a:solidFill>
                <a:schemeClr val="bg1"/>
              </a:solidFill>
              <a:latin typeface="+mn-lt"/>
              <a:ea typeface="+mn-ea"/>
              <a:cs typeface="+mn-cs"/>
            </a:endParaRPr>
          </a:p>
        </p:txBody>
      </p:sp>
      <p:sp>
        <p:nvSpPr>
          <p:cNvPr id="7" name="TextBox 6"/>
          <p:cNvSpPr txBox="1"/>
          <p:nvPr/>
        </p:nvSpPr>
        <p:spPr>
          <a:xfrm>
            <a:off x="5859199" y="3581400"/>
            <a:ext cx="2019829" cy="3074689"/>
          </a:xfrm>
          <a:prstGeom prst="rect">
            <a:avLst/>
          </a:prstGeom>
          <a:noFill/>
        </p:spPr>
        <p:txBody>
          <a:bodyPr wrap="none">
            <a:spAutoFit/>
          </a:bodyPr>
          <a:lstStyle/>
          <a:p>
            <a:pPr algn="ctr" fontAlgn="auto">
              <a:lnSpc>
                <a:spcPct val="120000"/>
              </a:lnSpc>
              <a:spcBef>
                <a:spcPts val="0"/>
              </a:spcBef>
              <a:spcAft>
                <a:spcPts val="0"/>
              </a:spcAft>
              <a:defRPr/>
            </a:pPr>
            <a:r>
              <a:rPr lang="en-US" b="1" dirty="0">
                <a:solidFill>
                  <a:schemeClr val="bg1"/>
                </a:solidFill>
                <a:latin typeface="+mn-lt"/>
                <a:ea typeface="+mn-ea"/>
                <a:cs typeface="+mn-cs"/>
              </a:rPr>
              <a:t>Vector Based</a:t>
            </a:r>
          </a:p>
          <a:p>
            <a:pPr algn="ctr" fontAlgn="auto">
              <a:lnSpc>
                <a:spcPct val="120000"/>
              </a:lnSpc>
              <a:spcBef>
                <a:spcPts val="0"/>
              </a:spcBef>
              <a:spcAft>
                <a:spcPts val="0"/>
              </a:spcAft>
              <a:defRPr/>
            </a:pPr>
            <a:r>
              <a:rPr lang="en-US" b="1" dirty="0">
                <a:solidFill>
                  <a:schemeClr val="bg1"/>
                </a:solidFill>
                <a:latin typeface="+mn-lt"/>
                <a:ea typeface="+mn-ea"/>
                <a:cs typeface="+mn-cs"/>
              </a:rPr>
              <a:t>Repetition</a:t>
            </a:r>
          </a:p>
          <a:p>
            <a:pPr algn="ctr" fontAlgn="auto">
              <a:lnSpc>
                <a:spcPct val="120000"/>
              </a:lnSpc>
              <a:spcBef>
                <a:spcPts val="0"/>
              </a:spcBef>
              <a:spcAft>
                <a:spcPts val="0"/>
              </a:spcAft>
              <a:defRPr/>
            </a:pPr>
            <a:r>
              <a:rPr lang="en-US" b="1" dirty="0">
                <a:solidFill>
                  <a:schemeClr val="bg1"/>
                </a:solidFill>
                <a:latin typeface="+mn-lt"/>
                <a:ea typeface="+mn-ea"/>
                <a:cs typeface="+mn-cs"/>
              </a:rPr>
              <a:t>Patterns</a:t>
            </a:r>
          </a:p>
          <a:p>
            <a:pPr algn="ctr" fontAlgn="auto">
              <a:lnSpc>
                <a:spcPct val="120000"/>
              </a:lnSpc>
              <a:spcBef>
                <a:spcPts val="0"/>
              </a:spcBef>
              <a:spcAft>
                <a:spcPts val="0"/>
              </a:spcAft>
              <a:defRPr/>
            </a:pPr>
            <a:r>
              <a:rPr lang="en-US" b="1" dirty="0">
                <a:solidFill>
                  <a:schemeClr val="bg1"/>
                </a:solidFill>
                <a:latin typeface="+mn-lt"/>
                <a:ea typeface="+mn-ea"/>
                <a:cs typeface="+mn-cs"/>
              </a:rPr>
              <a:t>Randomization</a:t>
            </a:r>
          </a:p>
          <a:p>
            <a:pPr algn="ctr" fontAlgn="auto">
              <a:lnSpc>
                <a:spcPct val="120000"/>
              </a:lnSpc>
              <a:spcBef>
                <a:spcPts val="0"/>
              </a:spcBef>
              <a:spcAft>
                <a:spcPts val="0"/>
              </a:spcAft>
              <a:defRPr/>
            </a:pPr>
            <a:r>
              <a:rPr lang="en-US" b="1" dirty="0">
                <a:solidFill>
                  <a:schemeClr val="bg1"/>
                </a:solidFill>
                <a:latin typeface="+mn-lt"/>
                <a:ea typeface="+mn-ea"/>
                <a:cs typeface="+mn-cs"/>
              </a:rPr>
              <a:t>Data Driven Design</a:t>
            </a:r>
          </a:p>
          <a:p>
            <a:pPr algn="ctr" fontAlgn="auto">
              <a:lnSpc>
                <a:spcPct val="120000"/>
              </a:lnSpc>
              <a:spcBef>
                <a:spcPts val="0"/>
              </a:spcBef>
              <a:spcAft>
                <a:spcPts val="0"/>
              </a:spcAft>
              <a:defRPr/>
            </a:pPr>
            <a:r>
              <a:rPr lang="en-US" b="1" dirty="0">
                <a:solidFill>
                  <a:schemeClr val="bg1"/>
                </a:solidFill>
                <a:latin typeface="+mn-lt"/>
                <a:ea typeface="+mn-ea"/>
                <a:cs typeface="+mn-cs"/>
              </a:rPr>
              <a:t>Custom Functions </a:t>
            </a:r>
          </a:p>
          <a:p>
            <a:pPr algn="ctr" fontAlgn="auto">
              <a:lnSpc>
                <a:spcPct val="120000"/>
              </a:lnSpc>
              <a:spcBef>
                <a:spcPts val="0"/>
              </a:spcBef>
              <a:spcAft>
                <a:spcPts val="0"/>
              </a:spcAft>
              <a:defRPr/>
            </a:pPr>
            <a:r>
              <a:rPr lang="en-US" b="1" dirty="0">
                <a:solidFill>
                  <a:schemeClr val="bg1"/>
                </a:solidFill>
                <a:latin typeface="+mn-lt"/>
                <a:ea typeface="+mn-ea"/>
                <a:cs typeface="+mn-cs"/>
              </a:rPr>
              <a:t>Custom Algorithms</a:t>
            </a:r>
          </a:p>
          <a:p>
            <a:pPr algn="ctr" fontAlgn="auto">
              <a:lnSpc>
                <a:spcPct val="120000"/>
              </a:lnSpc>
              <a:spcBef>
                <a:spcPts val="0"/>
              </a:spcBef>
              <a:spcAft>
                <a:spcPts val="0"/>
              </a:spcAft>
              <a:defRPr/>
            </a:pPr>
            <a:r>
              <a:rPr lang="en-US" b="1" dirty="0">
                <a:solidFill>
                  <a:schemeClr val="bg1"/>
                </a:solidFill>
                <a:latin typeface="+mn-lt"/>
                <a:ea typeface="+mn-ea"/>
                <a:cs typeface="+mn-cs"/>
              </a:rPr>
              <a:t>Custom </a:t>
            </a:r>
            <a:r>
              <a:rPr lang="en-US" b="1" dirty="0" smtClean="0">
                <a:solidFill>
                  <a:schemeClr val="bg1"/>
                </a:solidFill>
                <a:latin typeface="+mn-lt"/>
                <a:ea typeface="+mn-ea"/>
                <a:cs typeface="+mn-cs"/>
              </a:rPr>
              <a:t>GUI</a:t>
            </a:r>
          </a:p>
          <a:p>
            <a:pPr algn="ctr" fontAlgn="auto">
              <a:lnSpc>
                <a:spcPct val="120000"/>
              </a:lnSpc>
              <a:spcBef>
                <a:spcPts val="0"/>
              </a:spcBef>
              <a:spcAft>
                <a:spcPts val="0"/>
              </a:spcAft>
              <a:defRPr/>
            </a:pPr>
            <a:r>
              <a:rPr lang="en-US" b="1" dirty="0" smtClean="0">
                <a:solidFill>
                  <a:schemeClr val="bg1"/>
                </a:solidFill>
              </a:rPr>
              <a:t>FREE</a:t>
            </a:r>
            <a:endParaRPr lang="en-US" dirty="0">
              <a:solidFill>
                <a:schemeClr val="bg1"/>
              </a:solidFill>
              <a:latin typeface="+mn-lt"/>
              <a:ea typeface="+mn-ea"/>
              <a:cs typeface="+mn-cs"/>
            </a:endParaRPr>
          </a:p>
        </p:txBody>
      </p:sp>
      <p:sp>
        <p:nvSpPr>
          <p:cNvPr id="8" name="TextBox 7"/>
          <p:cNvSpPr txBox="1"/>
          <p:nvPr/>
        </p:nvSpPr>
        <p:spPr>
          <a:xfrm>
            <a:off x="3886200" y="2057400"/>
            <a:ext cx="1371600" cy="1015663"/>
          </a:xfrm>
          <a:prstGeom prst="rect">
            <a:avLst/>
          </a:prstGeom>
          <a:noFill/>
        </p:spPr>
        <p:txBody>
          <a:bodyPr wrap="square" rtlCol="0">
            <a:spAutoFit/>
          </a:bodyPr>
          <a:lstStyle/>
          <a:p>
            <a:pPr algn="ctr">
              <a:lnSpc>
                <a:spcPct val="130000"/>
              </a:lnSpc>
            </a:pPr>
            <a:r>
              <a:rPr lang="en-US" sz="4800" b="1" dirty="0" err="1" smtClean="0">
                <a:solidFill>
                  <a:schemeClr val="bg1"/>
                </a:solidFill>
                <a:latin typeface="Helvetica"/>
                <a:cs typeface="Helvetica"/>
              </a:rPr>
              <a:t>vs</a:t>
            </a:r>
            <a:endParaRPr lang="en-US" sz="4800" b="1" dirty="0">
              <a:solidFill>
                <a:schemeClr val="bg1"/>
              </a:solidFill>
              <a:latin typeface="Helvetica"/>
              <a:cs typeface="Helvetica"/>
            </a:endParaRPr>
          </a:p>
        </p:txBody>
      </p:sp>
    </p:spTree>
    <p:extLst>
      <p:ext uri="{BB962C8B-B14F-4D97-AF65-F5344CB8AC3E}">
        <p14:creationId xmlns:p14="http://schemas.microsoft.com/office/powerpoint/2010/main" val="16838109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processing_referen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40"/>
            <a:ext cx="9144000" cy="6585460"/>
          </a:xfrm>
          <a:prstGeom prst="rect">
            <a:avLst/>
          </a:prstGeom>
        </p:spPr>
      </p:pic>
    </p:spTree>
    <p:extLst>
      <p:ext uri="{BB962C8B-B14F-4D97-AF65-F5344CB8AC3E}">
        <p14:creationId xmlns:p14="http://schemas.microsoft.com/office/powerpoint/2010/main" val="21228102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processing_librar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540"/>
            <a:ext cx="9144000" cy="6585460"/>
          </a:xfrm>
          <a:prstGeom prst="rect">
            <a:avLst/>
          </a:prstGeom>
        </p:spPr>
      </p:pic>
    </p:spTree>
    <p:extLst>
      <p:ext uri="{BB962C8B-B14F-4D97-AF65-F5344CB8AC3E}">
        <p14:creationId xmlns:p14="http://schemas.microsoft.com/office/powerpoint/2010/main" val="39688393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7-01-22 at 11.08.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
            <a:ext cx="9144000" cy="5976691"/>
          </a:xfrm>
          <a:prstGeom prst="rect">
            <a:avLst/>
          </a:prstGeom>
        </p:spPr>
      </p:pic>
    </p:spTree>
    <p:extLst>
      <p:ext uri="{BB962C8B-B14F-4D97-AF65-F5344CB8AC3E}">
        <p14:creationId xmlns:p14="http://schemas.microsoft.com/office/powerpoint/2010/main" val="8174085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914400" y="2286000"/>
            <a:ext cx="7467600" cy="2719206"/>
          </a:xfrm>
          <a:prstGeom prst="rect">
            <a:avLst/>
          </a:prstGeom>
          <a:noFill/>
        </p:spPr>
        <p:txBody>
          <a:bodyPr wrap="square" rtlCol="0">
            <a:spAutoFit/>
          </a:bodyPr>
          <a:lstStyle/>
          <a:p>
            <a:pPr algn="ctr">
              <a:lnSpc>
                <a:spcPct val="130000"/>
              </a:lnSpc>
            </a:pPr>
            <a:r>
              <a:rPr lang="en-US" sz="2400" dirty="0" smtClean="0">
                <a:solidFill>
                  <a:schemeClr val="bg1"/>
                </a:solidFill>
                <a:latin typeface="Helvetica Light"/>
                <a:cs typeface="Helvetica Light"/>
              </a:rPr>
              <a:t>Danne </a:t>
            </a:r>
            <a:r>
              <a:rPr lang="en-US" sz="2400" dirty="0" smtClean="0">
                <a:solidFill>
                  <a:schemeClr val="bg1"/>
                </a:solidFill>
                <a:latin typeface="Helvetica Light"/>
                <a:cs typeface="Helvetica Light"/>
              </a:rPr>
              <a:t>Woo</a:t>
            </a:r>
          </a:p>
          <a:p>
            <a:pPr algn="ctr">
              <a:lnSpc>
                <a:spcPct val="130000"/>
              </a:lnSpc>
            </a:pPr>
            <a:r>
              <a:rPr lang="en-US" sz="2400" dirty="0" err="1" smtClean="0">
                <a:solidFill>
                  <a:schemeClr val="bg1"/>
                </a:solidFill>
                <a:latin typeface="Helvetica Light"/>
                <a:cs typeface="Helvetica Light"/>
              </a:rPr>
              <a:t>github.com</a:t>
            </a:r>
            <a:r>
              <a:rPr lang="en-US" sz="2400" dirty="0">
                <a:solidFill>
                  <a:schemeClr val="bg1"/>
                </a:solidFill>
                <a:latin typeface="Helvetica Light"/>
                <a:cs typeface="Helvetica Light"/>
              </a:rPr>
              <a:t>/</a:t>
            </a:r>
            <a:r>
              <a:rPr lang="en-US" sz="2400" dirty="0" err="1">
                <a:solidFill>
                  <a:schemeClr val="bg1"/>
                </a:solidFill>
                <a:latin typeface="Helvetica Light"/>
                <a:cs typeface="Helvetica Light"/>
              </a:rPr>
              <a:t>dannewoo</a:t>
            </a:r>
            <a:r>
              <a:rPr lang="en-US" sz="2400" dirty="0">
                <a:solidFill>
                  <a:schemeClr val="bg1"/>
                </a:solidFill>
                <a:latin typeface="Helvetica Light"/>
                <a:cs typeface="Helvetica Light"/>
              </a:rPr>
              <a:t>/generative-type</a:t>
            </a:r>
            <a:endParaRPr lang="en-US" sz="2400" dirty="0" smtClean="0">
              <a:solidFill>
                <a:schemeClr val="bg1"/>
              </a:solidFill>
              <a:latin typeface="Helvetica Light"/>
              <a:cs typeface="Helvetica Light"/>
            </a:endParaRPr>
          </a:p>
          <a:p>
            <a:pPr algn="ctr">
              <a:lnSpc>
                <a:spcPct val="130000"/>
              </a:lnSpc>
            </a:pPr>
            <a:r>
              <a:rPr lang="en-US" sz="2400" dirty="0" err="1" smtClean="0">
                <a:solidFill>
                  <a:schemeClr val="bg1"/>
                </a:solidFill>
                <a:latin typeface="Helvetica Light"/>
                <a:cs typeface="Helvetica Light"/>
              </a:rPr>
              <a:t>creativecode.dannewoo.com</a:t>
            </a:r>
            <a:endParaRPr lang="en-US" sz="2400" dirty="0" smtClean="0">
              <a:solidFill>
                <a:schemeClr val="bg1"/>
              </a:solidFill>
              <a:latin typeface="Helvetica Light"/>
              <a:cs typeface="Helvetica Light"/>
            </a:endParaRPr>
          </a:p>
          <a:p>
            <a:pPr algn="ctr">
              <a:lnSpc>
                <a:spcPct val="130000"/>
              </a:lnSpc>
            </a:pPr>
            <a:endParaRPr lang="en-US" sz="2400" dirty="0" smtClean="0">
              <a:solidFill>
                <a:schemeClr val="bg1"/>
              </a:solidFill>
              <a:latin typeface="Helvetica Light"/>
              <a:cs typeface="Helvetica Light"/>
            </a:endParaRPr>
          </a:p>
          <a:p>
            <a:pPr algn="ctr">
              <a:lnSpc>
                <a:spcPct val="130000"/>
              </a:lnSpc>
            </a:pPr>
            <a:r>
              <a:rPr lang="en-US" dirty="0" err="1" smtClean="0">
                <a:solidFill>
                  <a:schemeClr val="bg1"/>
                </a:solidFill>
                <a:latin typeface="Helvetica Light"/>
                <a:cs typeface="Helvetica Light"/>
              </a:rPr>
              <a:t>danne@dannewoo.com</a:t>
            </a:r>
            <a:endParaRPr lang="en-US" dirty="0" smtClean="0">
              <a:solidFill>
                <a:schemeClr val="bg1"/>
              </a:solidFill>
              <a:latin typeface="Helvetica Light"/>
              <a:cs typeface="Helvetica Light"/>
            </a:endParaRPr>
          </a:p>
          <a:p>
            <a:pPr algn="ctr">
              <a:lnSpc>
                <a:spcPct val="130000"/>
              </a:lnSpc>
            </a:pPr>
            <a:r>
              <a:rPr lang="en-US" dirty="0" smtClean="0">
                <a:solidFill>
                  <a:schemeClr val="bg1"/>
                </a:solidFill>
                <a:latin typeface="Helvetica Light"/>
                <a:cs typeface="Helvetica Light"/>
              </a:rPr>
              <a:t>@</a:t>
            </a:r>
            <a:r>
              <a:rPr lang="en-US" dirty="0" err="1" smtClean="0">
                <a:solidFill>
                  <a:schemeClr val="bg1"/>
                </a:solidFill>
                <a:latin typeface="Helvetica Light"/>
                <a:cs typeface="Helvetica Light"/>
              </a:rPr>
              <a:t>dannewoo</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1658911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457200" y="152400"/>
            <a:ext cx="6705600" cy="1015663"/>
          </a:xfrm>
          <a:prstGeom prst="rect">
            <a:avLst/>
          </a:prstGeom>
          <a:noFill/>
        </p:spPr>
        <p:txBody>
          <a:bodyPr wrap="square" rtlCol="0">
            <a:spAutoFit/>
          </a:bodyPr>
          <a:lstStyle/>
          <a:p>
            <a:pPr>
              <a:lnSpc>
                <a:spcPct val="130000"/>
              </a:lnSpc>
            </a:pPr>
            <a:r>
              <a:rPr lang="en-US" sz="4800" b="1" dirty="0" smtClean="0">
                <a:solidFill>
                  <a:schemeClr val="bg1"/>
                </a:solidFill>
                <a:latin typeface="Helvetica"/>
                <a:cs typeface="Helvetica"/>
              </a:rPr>
              <a:t>Rule-Base Type</a:t>
            </a:r>
          </a:p>
        </p:txBody>
      </p:sp>
      <p:pic>
        <p:nvPicPr>
          <p:cNvPr id="2" name="Picture 1" descr="univers_small-8886b51daf97a3363d09c29817b8e5c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324484"/>
            <a:ext cx="5590434" cy="5152516"/>
          </a:xfrm>
          <a:prstGeom prst="rect">
            <a:avLst/>
          </a:prstGeom>
        </p:spPr>
      </p:pic>
    </p:spTree>
    <p:extLst>
      <p:ext uri="{BB962C8B-B14F-4D97-AF65-F5344CB8AC3E}">
        <p14:creationId xmlns:p14="http://schemas.microsoft.com/office/powerpoint/2010/main" val="12329874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456553"/>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Type</a:t>
            </a:r>
          </a:p>
          <a:p>
            <a:pPr>
              <a:lnSpc>
                <a:spcPct val="130000"/>
              </a:lnSpc>
            </a:pPr>
            <a:r>
              <a:rPr lang="en-US" sz="2100" dirty="0" smtClean="0">
                <a:solidFill>
                  <a:schemeClr val="bg1"/>
                </a:solidFill>
                <a:latin typeface="Helvetica"/>
                <a:cs typeface="Helvetica"/>
              </a:rPr>
              <a:t>Lava Sans Avec</a:t>
            </a:r>
          </a:p>
        </p:txBody>
      </p:sp>
      <p:pic>
        <p:nvPicPr>
          <p:cNvPr id="2" name="Picture 1" descr="lava3_small-542236b6ab6e8596c307c63397e844f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666" y="1739687"/>
            <a:ext cx="6620934" cy="4800178"/>
          </a:xfrm>
          <a:prstGeom prst="rect">
            <a:avLst/>
          </a:prstGeom>
        </p:spPr>
      </p:pic>
    </p:spTree>
    <p:extLst>
      <p:ext uri="{BB962C8B-B14F-4D97-AF65-F5344CB8AC3E}">
        <p14:creationId xmlns:p14="http://schemas.microsoft.com/office/powerpoint/2010/main" val="13984761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lava5_small-278d66c300809ee06feab702653dcd95.jpg"/>
          <p:cNvPicPr>
            <a:picLocks noChangeAspect="1"/>
          </p:cNvPicPr>
          <p:nvPr/>
        </p:nvPicPr>
        <p:blipFill rotWithShape="1">
          <a:blip r:embed="rId3">
            <a:extLst>
              <a:ext uri="{28A0092B-C50C-407E-A947-70E740481C1C}">
                <a14:useLocalDpi xmlns:a14="http://schemas.microsoft.com/office/drawing/2010/main" val="0"/>
              </a:ext>
            </a:extLst>
          </a:blip>
          <a:srcRect l="3097" r="3126"/>
          <a:stretch/>
        </p:blipFill>
        <p:spPr>
          <a:xfrm>
            <a:off x="0" y="0"/>
            <a:ext cx="9144000" cy="6858000"/>
          </a:xfrm>
          <a:prstGeom prst="rect">
            <a:avLst/>
          </a:prstGeom>
        </p:spPr>
      </p:pic>
    </p:spTree>
    <p:extLst>
      <p:ext uri="{BB962C8B-B14F-4D97-AF65-F5344CB8AC3E}">
        <p14:creationId xmlns:p14="http://schemas.microsoft.com/office/powerpoint/2010/main" val="13945670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descr="metafont_small-d7000c864e0ef11a0c4873fcf2e083c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440" y="1662125"/>
            <a:ext cx="6297521" cy="4891075"/>
          </a:xfrm>
          <a:prstGeom prst="rect">
            <a:avLst/>
          </a:prstGeom>
        </p:spPr>
      </p:pic>
    </p:spTree>
    <p:extLst>
      <p:ext uri="{BB962C8B-B14F-4D97-AF65-F5344CB8AC3E}">
        <p14:creationId xmlns:p14="http://schemas.microsoft.com/office/powerpoint/2010/main" val="31769722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2" name="Picture 1" descr="metafont_example_small-fa5bbcf1403236b043ac94a0de06975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286000"/>
            <a:ext cx="7620000" cy="2209800"/>
          </a:xfrm>
          <a:prstGeom prst="rect">
            <a:avLst/>
          </a:prstGeom>
        </p:spPr>
      </p:pic>
    </p:spTree>
    <p:extLst>
      <p:ext uri="{BB962C8B-B14F-4D97-AF65-F5344CB8AC3E}">
        <p14:creationId xmlns:p14="http://schemas.microsoft.com/office/powerpoint/2010/main" val="42059097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descr="metafont_example2_small-982c14a450e29051196398e23276c4e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678968"/>
            <a:ext cx="6324600" cy="5207254"/>
          </a:xfrm>
          <a:prstGeom prst="rect">
            <a:avLst/>
          </a:prstGeom>
        </p:spPr>
      </p:pic>
    </p:spTree>
    <p:extLst>
      <p:ext uri="{BB962C8B-B14F-4D97-AF65-F5344CB8AC3E}">
        <p14:creationId xmlns:p14="http://schemas.microsoft.com/office/powerpoint/2010/main" val="30677730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57200" y="152400"/>
            <a:ext cx="6705600" cy="1375761"/>
          </a:xfrm>
          <a:prstGeom prst="rect">
            <a:avLst/>
          </a:prstGeom>
          <a:noFill/>
        </p:spPr>
        <p:txBody>
          <a:bodyPr wrap="square" rtlCol="0">
            <a:spAutoFit/>
          </a:bodyPr>
          <a:lstStyle/>
          <a:p>
            <a:pPr>
              <a:lnSpc>
                <a:spcPct val="130000"/>
              </a:lnSpc>
            </a:pPr>
            <a:r>
              <a:rPr lang="en-US" sz="4800" b="1" dirty="0">
                <a:solidFill>
                  <a:schemeClr val="bg1"/>
                </a:solidFill>
                <a:latin typeface="Helvetica"/>
                <a:cs typeface="Helvetica"/>
              </a:rPr>
              <a:t>Rule-Base </a:t>
            </a:r>
            <a:r>
              <a:rPr lang="en-US" sz="4800" b="1" dirty="0" smtClean="0">
                <a:solidFill>
                  <a:schemeClr val="bg1"/>
                </a:solidFill>
                <a:latin typeface="Helvetica"/>
                <a:cs typeface="Helvetica"/>
              </a:rPr>
              <a:t>Type</a:t>
            </a:r>
          </a:p>
          <a:p>
            <a:r>
              <a:rPr lang="en-US" sz="2100" dirty="0" err="1" smtClean="0">
                <a:solidFill>
                  <a:schemeClr val="bg1"/>
                </a:solidFill>
                <a:latin typeface="Helvetica"/>
                <a:cs typeface="Helvetica"/>
              </a:rPr>
              <a:t>MetaFont</a:t>
            </a:r>
            <a:endParaRPr lang="en-US" sz="2100" dirty="0" smtClean="0">
              <a:solidFill>
                <a:schemeClr val="bg1"/>
              </a:solidFill>
              <a:latin typeface="Helvetica"/>
              <a:cs typeface="Helvetic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934" y="1678968"/>
            <a:ext cx="5670331" cy="5207254"/>
          </a:xfrm>
          <a:prstGeom prst="rect">
            <a:avLst/>
          </a:prstGeom>
        </p:spPr>
      </p:pic>
    </p:spTree>
    <p:extLst>
      <p:ext uri="{BB962C8B-B14F-4D97-AF65-F5344CB8AC3E}">
        <p14:creationId xmlns:p14="http://schemas.microsoft.com/office/powerpoint/2010/main" val="26272488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89232</TotalTime>
  <Words>1296</Words>
  <Application>Microsoft Macintosh PowerPoint</Application>
  <PresentationFormat>On-screen Show (4:3)</PresentationFormat>
  <Paragraphs>111</Paragraphs>
  <Slides>29</Slides>
  <Notes>28</Notes>
  <HiddenSlides>0</HiddenSlides>
  <MMClips>3</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Danne Woo</dc:creator>
  <cp:lastModifiedBy>Danne Woo</cp:lastModifiedBy>
  <cp:revision>1171</cp:revision>
  <dcterms:created xsi:type="dcterms:W3CDTF">2014-09-08T22:17:25Z</dcterms:created>
  <dcterms:modified xsi:type="dcterms:W3CDTF">2017-01-24T02:03:59Z</dcterms:modified>
</cp:coreProperties>
</file>